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9" r:id="rId4"/>
    <p:sldId id="258" r:id="rId5"/>
    <p:sldId id="259" r:id="rId6"/>
    <p:sldId id="267" r:id="rId7"/>
    <p:sldId id="260" r:id="rId8"/>
    <p:sldId id="270" r:id="rId9"/>
    <p:sldId id="271" r:id="rId10"/>
    <p:sldId id="261" r:id="rId11"/>
    <p:sldId id="262" r:id="rId12"/>
    <p:sldId id="263" r:id="rId13"/>
    <p:sldId id="264" r:id="rId14"/>
    <p:sldId id="265" r:id="rId15"/>
    <p:sldId id="266" r:id="rId16"/>
    <p:sldId id="268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2" autoAdjust="0"/>
    <p:restoredTop sz="94610"/>
  </p:normalViewPr>
  <p:slideViewPr>
    <p:cSldViewPr snapToGrid="0" snapToObjects="1">
      <p:cViewPr varScale="1">
        <p:scale>
          <a:sx n="94" d="100"/>
          <a:sy n="94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806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energiek. Zeg: “Vandaag programmeren jullie niet zelf. Jullie ontwerpen een game en een AI-programmeur probeert hem exact te bouwen.”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Laat teams de leerlinginput invullen; de technische systemprompt blijft vast en wordt niet door leerlingen aangepast.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Bij 3 AI-apparaten: laat telkens één groep genereren terwijl de partnergroep zijn prompt verder aanscherpt. Laat ze daarna wisselen.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De sterkste vraag tijdens het rondlopen is: “Waar stond dat in jullie prompt?” Laat teams maximaal drie verbeterpunten kiezen.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Gebruik de vaste reparatieprompt voor V2. Bewaak dat teams niet ineens nieuwe features toevoegen.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Laat teams hun finale versie centraal opslaan. Gebruik één afgesproken map/formulier; publicatie naar een Game Arcade kan later gebeuren en hoeft niet binnen de 40 minuten.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Sluit af met 2–3 korte reacties. Leg de koppeling naar digitale geletterdheid: AI-output beoordelen, aannames herkennen en instructies iteratief verbeteren.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Benadruk de rolverdeling: leerlingen zijn eigenaar van idee, regels en keuzes; AI vertaalt hun instructies naar code.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Gebruik een kort voorbeeld: pinguïn + ijspegels. Vraag klassikaal wat een programmeur moet weten voordat hij kan beginnen.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Stop te grote ideeën meteen vriendelijk af. De beperking is onderdeel van de game-jam: klein genoeg om binnen één sessie te bouwen en testen.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 kunt zelf jureren, een snelle applausstemming doen of de hoofdprijs later bekendmaken. Houd “mooiste graphics” bewust buiten de hoofdcriteria.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Deze slide is je routekaart. Benoem dat tempo onderdeel van de uitdaging is; teams hoeven geen perfecte game te maken.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A8393-8ACA-966C-B78D-BBA1961C3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0B8D53-45F0-AC80-EADA-A8AA3F7B5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B59DE-8A1A-EC4B-41E7-6278DF2327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Laat teams eerst zonder AI werken. Loop rond en help vooral met versimpelen.
[Sources]
- https://www.fontys.nl/Content/Fontys-Huisstijlgids-brandbook-Fontys.htm
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71D63-0AC7-6FE0-CBCF-3C8AFE629F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034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49F14-4CD0-58DA-DCCD-A7016B39F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49E138-28F9-DDE1-BC51-065D98D52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AAC59A-93CC-2328-A427-D158614D0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Laat teams eerst zonder AI werken. Loop rond en help vooral met versimpelen.
[Sources]
- https://www.fontys.nl/Content/Fontys-Huisstijlgids-brandbook-Fontys.htm
[/Sources]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494B5-0C0A-E930-EBBB-6D65B47D1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80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 de timer. Laat teams eerst zonder AI werken. Loop rond en help vooral met versimpelen.
[Sources]
- https://www.fontys.nl/Content/Fontys-Huisstijlgids-brandbook-Fontys.htm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7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AI GAME JAM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10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Text 1"/>
          <p:cNvSpPr/>
          <p:nvPr/>
        </p:nvSpPr>
        <p:spPr>
          <a:xfrm>
            <a:off x="457200" y="6446520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AI GAME JAM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D8D2D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5.sv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4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4.sv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svg"/><Relationship Id="rId5" Type="http://schemas.openxmlformats.org/officeDocument/2006/relationships/image" Target="../media/image3.svg"/><Relationship Id="rId4" Type="http://schemas.openxmlformats.org/officeDocument/2006/relationships/image" Target="../media/image4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46.sv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8.svg"/><Relationship Id="rId4" Type="http://schemas.openxmlformats.org/officeDocument/2006/relationships/image" Target="../media/image4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51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29.sv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1.png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48.svg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sv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16.svg"/><Relationship Id="rId4" Type="http://schemas.openxmlformats.org/officeDocument/2006/relationships/image" Target="../media/image21.sv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5.svg"/><Relationship Id="rId9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/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658368" y="594360"/>
            <a:ext cx="2286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AI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1444752"/>
            <a:ext cx="5212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0099CC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 JAM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85800" y="2514600"/>
            <a:ext cx="3749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Jij</a:t>
            </a:r>
            <a:r>
              <a:rPr lang="en-US" sz="2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ontwerpt</a:t>
            </a:r>
            <a:r>
              <a:rPr lang="en-US" sz="2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het spel.</a:t>
            </a:r>
            <a:endParaRPr lang="en-US" sz="2200" dirty="0"/>
          </a:p>
          <a:p>
            <a:pPr marL="0" indent="0">
              <a:buNone/>
            </a:pPr>
            <a:r>
              <a:rPr lang="en-US" sz="2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</a:t>
            </a:r>
            <a:r>
              <a:rPr lang="en-US" sz="22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maakt</a:t>
            </a:r>
            <a:r>
              <a:rPr lang="en-US" sz="2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jouw</a:t>
            </a:r>
            <a:r>
              <a:rPr lang="en-US" sz="2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game.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3246120" cy="384048"/>
          </a:xfrm>
          <a:prstGeom prst="roundRect">
            <a:avLst>
              <a:gd name="adj" fmla="val 19048"/>
            </a:avLst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4" name="Text 12"/>
          <p:cNvSpPr/>
          <p:nvPr/>
        </p:nvSpPr>
        <p:spPr>
          <a:xfrm>
            <a:off x="758952" y="4133088"/>
            <a:ext cx="309981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JULLIE ZIJN DE GAMEDESIGNERS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748272" y="5376672"/>
            <a:ext cx="4297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C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40 MINUTEN • 1 GAME • 1 TEAM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D8D2D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17" name="Afbeelding 16" descr="Engelstalige opleidingen voorzien in behoefte'">
            <a:extLst>
              <a:ext uri="{FF2B5EF4-FFF2-40B4-BE49-F238E27FC236}">
                <a16:creationId xmlns:a16="http://schemas.microsoft.com/office/drawing/2014/main" id="{42020897-0F6B-E836-70BD-7A358055D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252" y="5978424"/>
            <a:ext cx="777240" cy="77724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DC8A282-3549-17C7-8BF8-C176209F6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0448" y="539496"/>
            <a:ext cx="4567428" cy="45674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STAP 1: ONTWERP JE GAME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66928" y="1161288"/>
            <a:ext cx="402336" cy="402336"/>
          </a:xfrm>
          <a:prstGeom prst="ellipse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6692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984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720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280720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4748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504748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5040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8776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728776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9068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52804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952804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3096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V2</a:t>
            </a:r>
            <a:endParaRPr lang="en-US" sz="110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92024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88720" y="19019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Bedenk één simpel spelidee</a:t>
            </a:r>
            <a:endParaRPr lang="en-US" sz="18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26060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8872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Maak maximaal 3 belangrijke regels</a:t>
            </a:r>
            <a:endParaRPr lang="en-US" sz="18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" y="3291840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188720" y="32735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Bedenk één twist</a:t>
            </a:r>
            <a:endParaRPr lang="en-US" sz="18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" y="3977640"/>
            <a:ext cx="274320" cy="27432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188720" y="39593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Schrijf alles op je werkblad</a:t>
            </a:r>
            <a:endParaRPr lang="en-US" sz="1800" dirty="0"/>
          </a:p>
        </p:txBody>
      </p:sp>
      <p:sp>
        <p:nvSpPr>
          <p:cNvPr id="34" name="Shape 28"/>
          <p:cNvSpPr/>
          <p:nvPr/>
        </p:nvSpPr>
        <p:spPr>
          <a:xfrm>
            <a:off x="5742432" y="1828800"/>
            <a:ext cx="30175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DD7D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5" name="Image 4" descr="student_design.png"/>
          <p:cNvPicPr>
            <a:picLocks noChangeAspect="1"/>
          </p:cNvPicPr>
          <p:nvPr/>
        </p:nvPicPr>
        <p:blipFill>
          <a:blip r:embed="rId7"/>
          <a:srcRect t="9116" b="9116"/>
          <a:stretch/>
        </p:blipFill>
        <p:spPr>
          <a:xfrm>
            <a:off x="5870448" y="1956816"/>
            <a:ext cx="2761488" cy="2578608"/>
          </a:xfrm>
          <a:prstGeom prst="rect">
            <a:avLst/>
          </a:prstGeom>
        </p:spPr>
      </p:pic>
      <p:pic>
        <p:nvPicPr>
          <p:cNvPr id="36" name="Image 5" descr="timer_07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9136" y="1877092"/>
            <a:ext cx="2331720" cy="1311593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089136" y="3264408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Timer start bij openen slide</a:t>
            </a:r>
            <a:endParaRPr lang="en-US" sz="1100" dirty="0"/>
          </a:p>
        </p:txBody>
      </p:sp>
      <p:sp>
        <p:nvSpPr>
          <p:cNvPr id="38" name="Shape 30"/>
          <p:cNvSpPr/>
          <p:nvPr/>
        </p:nvSpPr>
        <p:spPr>
          <a:xfrm>
            <a:off x="758952" y="5266944"/>
            <a:ext cx="10652760" cy="594360"/>
          </a:xfrm>
          <a:prstGeom prst="roundRect">
            <a:avLst>
              <a:gd name="adj" fmla="val 9231"/>
            </a:avLst>
          </a:prstGeom>
          <a:solidFill>
            <a:srgbClr val="F0EAF2"/>
          </a:solidFill>
          <a:ln w="12700">
            <a:solidFill>
              <a:srgbClr val="E1D7E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9" name="Text 31"/>
          <p:cNvSpPr/>
          <p:nvPr/>
        </p:nvSpPr>
        <p:spPr>
          <a:xfrm>
            <a:off x="960120" y="5422392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Als je de game niet in 1 minuut kunt uitleggen, is hij te ingewikkeld.</a:t>
            </a:r>
            <a:endParaRPr lang="en-US" sz="160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STAP 2: SCHRIJF JE PROMPT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6692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6692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984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7208" y="1161288"/>
            <a:ext cx="402336" cy="402336"/>
          </a:xfrm>
          <a:prstGeom prst="ellipse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280720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4748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504748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5040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8776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728776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9068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52804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952804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3096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V2</a:t>
            </a:r>
            <a:endParaRPr lang="en-US" sz="110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92024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88720" y="19019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Zet jullie spelregels om in een duidelijke instructie</a:t>
            </a:r>
            <a:endParaRPr lang="en-US" sz="18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26060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8872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Noem doel, besturing, regels en einde</a:t>
            </a:r>
            <a:endParaRPr lang="en-US" sz="18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" y="3291840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188720" y="32735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Gebruik de promptcheck op het werkblad</a:t>
            </a:r>
            <a:endParaRPr lang="en-US" sz="18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" y="3977640"/>
            <a:ext cx="274320" cy="27432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188720" y="39593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Vraag: waar zou AI nog moeten gokken?</a:t>
            </a:r>
            <a:endParaRPr lang="en-US" sz="1800" dirty="0"/>
          </a:p>
        </p:txBody>
      </p:sp>
      <p:pic>
        <p:nvPicPr>
          <p:cNvPr id="34" name="Image 4" descr="timer_06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1664" y="1830229"/>
            <a:ext cx="2514600" cy="1414463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741664" y="3319272"/>
            <a:ext cx="2514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Timer start bij openen slide</a:t>
            </a:r>
            <a:endParaRPr lang="en-US" sz="1100" dirty="0"/>
          </a:p>
        </p:txBody>
      </p:sp>
      <p:sp>
        <p:nvSpPr>
          <p:cNvPr id="36" name="Shape 29"/>
          <p:cNvSpPr/>
          <p:nvPr/>
        </p:nvSpPr>
        <p:spPr>
          <a:xfrm>
            <a:off x="758952" y="5266944"/>
            <a:ext cx="10652760" cy="594360"/>
          </a:xfrm>
          <a:prstGeom prst="roundRect">
            <a:avLst>
              <a:gd name="adj" fmla="val 9231"/>
            </a:avLst>
          </a:prstGeom>
          <a:solidFill>
            <a:srgbClr val="F0EAF2"/>
          </a:solidFill>
          <a:ln w="12700">
            <a:solidFill>
              <a:srgbClr val="E1D7E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7" name="Text 30"/>
          <p:cNvSpPr/>
          <p:nvPr/>
        </p:nvSpPr>
        <p:spPr>
          <a:xfrm>
            <a:off x="960120" y="5422392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Hoe duidelijker jullie zijn, hoe minder de AI zelf hoeft in te vullen.</a:t>
            </a:r>
            <a:endParaRPr lang="en-US" sz="1600" dirty="0"/>
          </a:p>
        </p:txBody>
      </p:sp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STAP 3: GENEREER &amp; SPEEL GAME V1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6692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6692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984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720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280720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47488" y="1161288"/>
            <a:ext cx="402336" cy="402336"/>
          </a:xfrm>
          <a:prstGeom prst="ellipse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504748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5040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8776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728776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9068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52804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952804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3096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V2</a:t>
            </a:r>
            <a:endParaRPr lang="en-US" sz="110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92024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88720" y="19019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Laat de AI jullie game bouwen</a:t>
            </a:r>
            <a:endParaRPr lang="en-US" sz="18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26060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8872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en speel GAME V1</a:t>
            </a:r>
            <a:endParaRPr lang="en-US" sz="18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" y="3291840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188720" y="32735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Beleef je eigen idee voor het eerst</a:t>
            </a:r>
            <a:endParaRPr lang="en-US" sz="18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" y="3977640"/>
            <a:ext cx="274320" cy="27432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188720" y="39593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Niet aan de code sleutelen — geef feedback in taal</a:t>
            </a:r>
            <a:endParaRPr lang="en-US" sz="1800" dirty="0"/>
          </a:p>
        </p:txBody>
      </p:sp>
      <p:sp>
        <p:nvSpPr>
          <p:cNvPr id="34" name="Shape 28"/>
          <p:cNvSpPr/>
          <p:nvPr/>
        </p:nvSpPr>
        <p:spPr>
          <a:xfrm>
            <a:off x="5742432" y="1828800"/>
            <a:ext cx="30175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DD7D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5" name="Image 4" descr="student_collab.png"/>
          <p:cNvPicPr>
            <a:picLocks noChangeAspect="1"/>
          </p:cNvPicPr>
          <p:nvPr/>
        </p:nvPicPr>
        <p:blipFill>
          <a:blip r:embed="rId7"/>
          <a:srcRect l="4961" r="4961"/>
          <a:stretch/>
        </p:blipFill>
        <p:spPr>
          <a:xfrm>
            <a:off x="5870448" y="1956816"/>
            <a:ext cx="2761488" cy="2578608"/>
          </a:xfrm>
          <a:prstGeom prst="rect">
            <a:avLst/>
          </a:prstGeom>
        </p:spPr>
      </p:pic>
      <p:pic>
        <p:nvPicPr>
          <p:cNvPr id="36" name="Image 5" descr="timer_07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9136" y="1877092"/>
            <a:ext cx="2331720" cy="1311593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089136" y="3264408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Timer start bij openen slide</a:t>
            </a:r>
            <a:endParaRPr lang="en-US" sz="1100" dirty="0"/>
          </a:p>
        </p:txBody>
      </p:sp>
      <p:sp>
        <p:nvSpPr>
          <p:cNvPr id="38" name="Shape 30"/>
          <p:cNvSpPr/>
          <p:nvPr/>
        </p:nvSpPr>
        <p:spPr>
          <a:xfrm>
            <a:off x="758952" y="5266944"/>
            <a:ext cx="10652760" cy="594360"/>
          </a:xfrm>
          <a:prstGeom prst="roundRect">
            <a:avLst>
              <a:gd name="adj" fmla="val 9231"/>
            </a:avLst>
          </a:prstGeom>
          <a:solidFill>
            <a:srgbClr val="F0EAF2"/>
          </a:solidFill>
          <a:ln w="12700">
            <a:solidFill>
              <a:srgbClr val="E1D7E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9" name="Text 31"/>
          <p:cNvSpPr/>
          <p:nvPr/>
        </p:nvSpPr>
        <p:spPr>
          <a:xfrm>
            <a:off x="960120" y="5422392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 hoeft niet perfect te zijn. Juist de verschillen zijn interessant.</a:t>
            </a:r>
            <a:endParaRPr lang="en-US" sz="160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STAP 4: TEST ALS GAMETESTER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6692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6692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984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720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280720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4748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504748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5040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87768" y="1161288"/>
            <a:ext cx="402336" cy="402336"/>
          </a:xfrm>
          <a:prstGeom prst="ellipse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728776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9068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52804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952804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3096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V2</a:t>
            </a:r>
            <a:endParaRPr lang="en-US" sz="110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92024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88720" y="19019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werkt precies zoals jullie bedoelden?</a:t>
            </a:r>
            <a:endParaRPr lang="en-US" sz="18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26060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8872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werkt anders of niet?</a:t>
            </a:r>
            <a:endParaRPr lang="en-US" sz="18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" y="3291840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188720" y="32735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heeft de AI zelf bedacht?</a:t>
            </a:r>
            <a:endParaRPr lang="en-US" sz="18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" y="3977640"/>
            <a:ext cx="274320" cy="27432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188720" y="39593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Kun je aanwijzen waar dat in jullie prompt stond?</a:t>
            </a:r>
            <a:endParaRPr lang="en-US" sz="1800" dirty="0"/>
          </a:p>
        </p:txBody>
      </p:sp>
      <p:sp>
        <p:nvSpPr>
          <p:cNvPr id="34" name="Shape 28"/>
          <p:cNvSpPr/>
          <p:nvPr/>
        </p:nvSpPr>
        <p:spPr>
          <a:xfrm>
            <a:off x="5742432" y="1828800"/>
            <a:ext cx="3017520" cy="2834640"/>
          </a:xfrm>
          <a:prstGeom prst="roundRect">
            <a:avLst>
              <a:gd name="adj" fmla="val 2581"/>
            </a:avLst>
          </a:prstGeom>
          <a:solidFill>
            <a:srgbClr val="FFFFFF"/>
          </a:solidFill>
          <a:ln w="12700">
            <a:solidFill>
              <a:srgbClr val="DDD7DF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5" name="Image 4" descr="student_test_clean.png"/>
          <p:cNvPicPr>
            <a:picLocks noChangeAspect="1"/>
          </p:cNvPicPr>
          <p:nvPr/>
        </p:nvPicPr>
        <p:blipFill>
          <a:blip r:embed="rId7"/>
          <a:srcRect l="21342" r="21342"/>
          <a:stretch/>
        </p:blipFill>
        <p:spPr>
          <a:xfrm>
            <a:off x="5870448" y="1956816"/>
            <a:ext cx="2761488" cy="2578608"/>
          </a:xfrm>
          <a:prstGeom prst="rect">
            <a:avLst/>
          </a:prstGeom>
        </p:spPr>
      </p:pic>
      <p:pic>
        <p:nvPicPr>
          <p:cNvPr id="36" name="Image 5" descr="timer_06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9136" y="1877092"/>
            <a:ext cx="2331720" cy="1311593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9089136" y="3264408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Timer start bij openen slide</a:t>
            </a:r>
            <a:endParaRPr lang="en-US" sz="1100" dirty="0"/>
          </a:p>
        </p:txBody>
      </p:sp>
      <p:sp>
        <p:nvSpPr>
          <p:cNvPr id="38" name="Shape 30"/>
          <p:cNvSpPr/>
          <p:nvPr/>
        </p:nvSpPr>
        <p:spPr>
          <a:xfrm>
            <a:off x="758952" y="5266944"/>
            <a:ext cx="10652760" cy="594360"/>
          </a:xfrm>
          <a:prstGeom prst="roundRect">
            <a:avLst>
              <a:gd name="adj" fmla="val 9231"/>
            </a:avLst>
          </a:prstGeom>
          <a:solidFill>
            <a:srgbClr val="F0EAF2"/>
          </a:solidFill>
          <a:ln w="12700">
            <a:solidFill>
              <a:srgbClr val="E1D7E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9" name="Text 31"/>
          <p:cNvSpPr/>
          <p:nvPr/>
        </p:nvSpPr>
        <p:spPr>
          <a:xfrm>
            <a:off x="960120" y="5422392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Jullie zijn nu kritische testers — niet alleen spelers.</a:t>
            </a:r>
            <a:endParaRPr lang="en-US" sz="160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STAP 5: MAAK GAME V2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56692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2" name="Text 10"/>
          <p:cNvSpPr/>
          <p:nvPr/>
        </p:nvSpPr>
        <p:spPr>
          <a:xfrm>
            <a:off x="56692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1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6984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80720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5" name="Text 13"/>
          <p:cNvSpPr/>
          <p:nvPr/>
        </p:nvSpPr>
        <p:spPr>
          <a:xfrm>
            <a:off x="280720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4748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8" name="Text 16"/>
          <p:cNvSpPr/>
          <p:nvPr/>
        </p:nvSpPr>
        <p:spPr>
          <a:xfrm>
            <a:off x="504748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5040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V1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287768" y="1161288"/>
            <a:ext cx="402336" cy="402336"/>
          </a:xfrm>
          <a:prstGeom prst="ellipse">
            <a:avLst/>
          </a:prstGeom>
          <a:solidFill>
            <a:srgbClr val="D8D2DA"/>
          </a:solidFill>
          <a:ln w="12700">
            <a:solidFill>
              <a:srgbClr val="D8D2D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1" name="Text 19"/>
          <p:cNvSpPr/>
          <p:nvPr/>
        </p:nvSpPr>
        <p:spPr>
          <a:xfrm>
            <a:off x="728776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9068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4636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9528048" y="1161288"/>
            <a:ext cx="402336" cy="402336"/>
          </a:xfrm>
          <a:prstGeom prst="ellipse">
            <a:avLst/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22"/>
          <p:cNvSpPr/>
          <p:nvPr/>
        </p:nvSpPr>
        <p:spPr>
          <a:xfrm>
            <a:off x="9528048" y="1211580"/>
            <a:ext cx="402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030968" y="1207008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V2</a:t>
            </a:r>
            <a:endParaRPr lang="en-US" sz="1100" dirty="0"/>
          </a:p>
        </p:txBody>
      </p:sp>
      <p:pic>
        <p:nvPicPr>
          <p:cNvPr id="2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240" y="192024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88720" y="19019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Kies maximaal 3 dingen om te veranderen</a:t>
            </a:r>
            <a:endParaRPr lang="en-US" sz="1800" dirty="0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40" y="2606040"/>
            <a:ext cx="274320" cy="274320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1188720" y="25877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Schrijf precies wat er anders moet</a:t>
            </a:r>
            <a:endParaRPr lang="en-US" sz="1800" dirty="0"/>
          </a:p>
        </p:txBody>
      </p:sp>
      <p:pic>
        <p:nvPicPr>
          <p:cNvPr id="3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240" y="3291840"/>
            <a:ext cx="274320" cy="27432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188720" y="32735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Laat de AI alleen die onderdelen aanpassen</a:t>
            </a:r>
            <a:endParaRPr lang="en-US" sz="1800" dirty="0"/>
          </a:p>
        </p:txBody>
      </p:sp>
      <p:pic>
        <p:nvPicPr>
          <p:cNvPr id="3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7240" y="3977640"/>
            <a:ext cx="274320" cy="27432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188720" y="3959352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Speel V2 en check of de verbetering werkt</a:t>
            </a:r>
            <a:endParaRPr lang="en-US" sz="1800" dirty="0"/>
          </a:p>
        </p:txBody>
      </p:sp>
      <p:pic>
        <p:nvPicPr>
          <p:cNvPr id="34" name="Image 4" descr="timer_05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1664" y="1830229"/>
            <a:ext cx="2514600" cy="1414463"/>
          </a:xfrm>
          <a:prstGeom prst="rect">
            <a:avLst/>
          </a:prstGeom>
        </p:spPr>
      </p:pic>
      <p:sp>
        <p:nvSpPr>
          <p:cNvPr id="35" name="Text 28"/>
          <p:cNvSpPr/>
          <p:nvPr/>
        </p:nvSpPr>
        <p:spPr>
          <a:xfrm>
            <a:off x="8741664" y="3319272"/>
            <a:ext cx="2514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Timer start bij openen slide</a:t>
            </a:r>
            <a:endParaRPr lang="en-US" sz="1100" dirty="0"/>
          </a:p>
        </p:txBody>
      </p:sp>
      <p:sp>
        <p:nvSpPr>
          <p:cNvPr id="36" name="Shape 29"/>
          <p:cNvSpPr/>
          <p:nvPr/>
        </p:nvSpPr>
        <p:spPr>
          <a:xfrm>
            <a:off x="758952" y="5266944"/>
            <a:ext cx="10652760" cy="594360"/>
          </a:xfrm>
          <a:prstGeom prst="roundRect">
            <a:avLst>
              <a:gd name="adj" fmla="val 9231"/>
            </a:avLst>
          </a:prstGeom>
          <a:solidFill>
            <a:srgbClr val="F0EAF2"/>
          </a:solidFill>
          <a:ln w="12700">
            <a:solidFill>
              <a:srgbClr val="E1D7E4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7" name="Text 30"/>
          <p:cNvSpPr/>
          <p:nvPr/>
        </p:nvSpPr>
        <p:spPr>
          <a:xfrm>
            <a:off x="960120" y="5422392"/>
            <a:ext cx="10195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Niet: “maak hem beter”  →  Wel: beschrijf exact wat je wilt veranderen.</a:t>
            </a:r>
            <a:endParaRPr lang="en-US" sz="1600" dirty="0"/>
          </a:p>
        </p:txBody>
      </p:sp>
      <p:sp>
        <p:nvSpPr>
          <p:cNvPr id="3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/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FINAL GAMES:</a:t>
            </a:r>
            <a:r>
              <a:rPr lang="en-US" sz="28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BEWAAR JULLIE BESTE VERSIE</a:t>
            </a:r>
            <a:endParaRPr lang="en-US" sz="2800" dirty="0"/>
          </a:p>
        </p:txBody>
      </p:sp>
      <p:sp>
        <p:nvSpPr>
          <p:cNvPr id="12" name="Shape 9"/>
          <p:cNvSpPr/>
          <p:nvPr/>
        </p:nvSpPr>
        <p:spPr>
          <a:xfrm>
            <a:off x="3886200" y="1417320"/>
            <a:ext cx="0" cy="4526280"/>
          </a:xfrm>
          <a:prstGeom prst="line">
            <a:avLst/>
          </a:prstGeom>
          <a:noFill/>
          <a:ln w="16510">
            <a:solidFill>
              <a:srgbClr val="5B5D72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4840" y="1417320"/>
            <a:ext cx="475488" cy="4754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074920" y="137160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Lever jullie FINAL GAME in</a:t>
            </a:r>
            <a:endParaRPr lang="en-US" sz="28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0560" y="2350008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92040" y="2331720"/>
            <a:ext cx="5943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Gamenaam</a:t>
            </a:r>
            <a:endParaRPr lang="en-US" sz="18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0560" y="3008376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892040" y="2990088"/>
            <a:ext cx="5943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teamleden</a:t>
            </a:r>
            <a:endParaRPr lang="en-US" sz="180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80560" y="3666744"/>
            <a:ext cx="274320" cy="27432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4892040" y="3648456"/>
            <a:ext cx="59436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 finale HTML-code / het HTML-bestand</a:t>
            </a:r>
            <a:endParaRPr lang="en-US" sz="1800" dirty="0"/>
          </a:p>
        </p:txBody>
      </p:sp>
      <p:sp>
        <p:nvSpPr>
          <p:cNvPr id="21" name="Shape 14"/>
          <p:cNvSpPr/>
          <p:nvPr/>
        </p:nvSpPr>
        <p:spPr>
          <a:xfrm>
            <a:off x="4434840" y="4663440"/>
            <a:ext cx="6217920" cy="841248"/>
          </a:xfrm>
          <a:prstGeom prst="roundRect">
            <a:avLst>
              <a:gd name="adj" fmla="val 8696"/>
            </a:avLst>
          </a:prstGeom>
          <a:solidFill>
            <a:srgbClr val="17182A"/>
          </a:solidFill>
          <a:ln w="17780">
            <a:solidFill>
              <a:srgbClr val="E5007D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2" name="Text 15"/>
          <p:cNvSpPr/>
          <p:nvPr/>
        </p:nvSpPr>
        <p:spPr>
          <a:xfrm>
            <a:off x="4709160" y="4882896"/>
            <a:ext cx="56692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700" b="1" dirty="0">
                <a:solidFill>
                  <a:srgbClr val="0099CC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https://bit.ly/FontysGameJam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D8D2D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  <p:pic>
        <p:nvPicPr>
          <p:cNvPr id="30" name="Afbeelding 29" descr="Engelstalige opleidingen voorzien in behoefte'">
            <a:extLst>
              <a:ext uri="{FF2B5EF4-FFF2-40B4-BE49-F238E27FC236}">
                <a16:creationId xmlns:a16="http://schemas.microsoft.com/office/drawing/2014/main" id="{806ACE9C-DD85-99EE-C501-61E9C3E93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252" y="5978424"/>
            <a:ext cx="777240" cy="777240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5BAF4195-FF1A-8419-37D5-DF2866CFF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28" y="1583436"/>
            <a:ext cx="3656076" cy="36560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AFSLUITING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903720" y="1143000"/>
            <a:ext cx="452628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 w="12700">
            <a:solidFill>
              <a:srgbClr val="D8D2DA"/>
            </a:solidFill>
            <a:prstDash val="solid"/>
          </a:ln>
          <a:effectLst>
            <a:outerShdw blurRad="19050" dist="1016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pic>
        <p:nvPicPr>
          <p:cNvPr id="12" name="Image 0" descr="student_celebrate_clean.png"/>
          <p:cNvPicPr>
            <a:picLocks noChangeAspect="1"/>
          </p:cNvPicPr>
          <p:nvPr/>
        </p:nvPicPr>
        <p:blipFill>
          <a:blip r:embed="rId3"/>
          <a:srcRect l="21078" r="21078"/>
          <a:stretch/>
        </p:blipFill>
        <p:spPr>
          <a:xfrm>
            <a:off x="7059168" y="1298448"/>
            <a:ext cx="4224528" cy="3749040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808" y="1618488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161288" y="1600200"/>
            <a:ext cx="539496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heb je geleerd over AI en prompts?</a:t>
            </a:r>
            <a:endParaRPr lang="en-US" sz="20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808" y="2532888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161288" y="2514600"/>
            <a:ext cx="539496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begreep de AI anders dan jullie bedoelden?</a:t>
            </a:r>
            <a:endParaRPr lang="en-US" sz="20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9808" y="3447288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61288" y="3429000"/>
            <a:ext cx="539496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Welke verandering maakte V2 beter?</a:t>
            </a:r>
            <a:endParaRPr lang="en-US" sz="2000" dirty="0"/>
          </a:p>
        </p:txBody>
      </p:sp>
      <p:sp>
        <p:nvSpPr>
          <p:cNvPr id="19" name="Shape 13"/>
          <p:cNvSpPr/>
          <p:nvPr/>
        </p:nvSpPr>
        <p:spPr>
          <a:xfrm>
            <a:off x="749808" y="4709160"/>
            <a:ext cx="5440680" cy="841248"/>
          </a:xfrm>
          <a:prstGeom prst="roundRect">
            <a:avLst>
              <a:gd name="adj" fmla="val 7609"/>
            </a:avLst>
          </a:prstGeom>
          <a:solidFill>
            <a:srgbClr val="663366"/>
          </a:solidFill>
          <a:ln w="127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0" name="Text 14"/>
          <p:cNvSpPr/>
          <p:nvPr/>
        </p:nvSpPr>
        <p:spPr>
          <a:xfrm>
            <a:off x="932688" y="4956048"/>
            <a:ext cx="5074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BEDENKEN → BESCHRIJVEN → GENEREREN → TESTEN → VERBETEREN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749808" y="5833872"/>
            <a:ext cx="10469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Een goede prompt is geen toverspreuk. Het is een duidelijke opdracht.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VANDAAG ZIJN JULLIE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GAMEDESIGNERS</a:t>
            </a:r>
            <a:endParaRPr lang="en-US" sz="28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808" y="1435608"/>
            <a:ext cx="274320" cy="2743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61288" y="1417320"/>
            <a:ext cx="4663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Jullie bedenken het spel</a:t>
            </a:r>
            <a:endParaRPr lang="en-US" sz="20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808" y="21945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161288" y="2176272"/>
            <a:ext cx="4663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 AI is jullie programmeur</a:t>
            </a:r>
            <a:endParaRPr lang="en-US" sz="20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808" y="2953512"/>
            <a:ext cx="274320" cy="27432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161288" y="2935224"/>
            <a:ext cx="4663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Jullie testen kritisch</a:t>
            </a:r>
            <a:endParaRPr lang="en-US" sz="200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9808" y="3712464"/>
            <a:ext cx="274320" cy="2743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61288" y="3694176"/>
            <a:ext cx="4663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Jullie verbeteren met taal</a:t>
            </a:r>
            <a:endParaRPr lang="en-US" sz="2000" dirty="0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808" y="4471416"/>
            <a:ext cx="274320" cy="27432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161288" y="4453128"/>
            <a:ext cx="46634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Samen zoeken we de leukste game</a:t>
            </a:r>
            <a:endParaRPr lang="en-US" sz="2000" dirty="0"/>
          </a:p>
        </p:txBody>
      </p:sp>
      <p:sp>
        <p:nvSpPr>
          <p:cNvPr id="21" name="Shape 14"/>
          <p:cNvSpPr/>
          <p:nvPr/>
        </p:nvSpPr>
        <p:spPr>
          <a:xfrm>
            <a:off x="6492240" y="1389888"/>
            <a:ext cx="4937760" cy="4096512"/>
          </a:xfrm>
          <a:prstGeom prst="roundRect">
            <a:avLst>
              <a:gd name="adj" fmla="val 2474"/>
            </a:avLst>
          </a:prstGeom>
          <a:solidFill>
            <a:srgbClr val="FFFFFF"/>
          </a:solidFill>
          <a:ln w="12700">
            <a:solidFill>
              <a:srgbClr val="D7D0D9"/>
            </a:solidFill>
            <a:prstDash val="solid"/>
          </a:ln>
          <a:effectLst>
            <a:outerShdw blurRad="19050" dist="10160" dir="2700000" algn="bl" rotWithShape="0">
              <a:srgbClr val="000000">
                <a:alpha val="14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sp>
        <p:nvSpPr>
          <p:cNvPr id="23" name="Shape 15"/>
          <p:cNvSpPr/>
          <p:nvPr/>
        </p:nvSpPr>
        <p:spPr>
          <a:xfrm>
            <a:off x="11539728" y="1389888"/>
            <a:ext cx="182880" cy="4096512"/>
          </a:xfrm>
          <a:prstGeom prst="chevron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16"/>
          <p:cNvSpPr/>
          <p:nvPr/>
        </p:nvSpPr>
        <p:spPr>
          <a:xfrm>
            <a:off x="749808" y="5623560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Niet “wat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kan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AI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maken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?” maar: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“hoe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kan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AI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helpen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om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maken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wat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wij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700" b="1" dirty="0" err="1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willen</a:t>
            </a: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”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23E244D6-26C4-2E22-BF01-FA34C61A8F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5120" y="1708746"/>
            <a:ext cx="4572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8">
            <a:extLst>
              <a:ext uri="{FF2B5EF4-FFF2-40B4-BE49-F238E27FC236}">
                <a16:creationId xmlns:a16="http://schemas.microsoft.com/office/drawing/2014/main" id="{5B63596D-6B3C-683F-16DD-DD5FA3676B97}"/>
              </a:ext>
            </a:extLst>
          </p:cNvPr>
          <p:cNvSpPr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WAT MAAKT IETS EEN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GAME?</a:t>
            </a:r>
            <a:endParaRPr lang="en-US" sz="2800" dirty="0"/>
          </a:p>
        </p:txBody>
      </p:sp>
      <p:sp>
        <p:nvSpPr>
          <p:cNvPr id="5" name="Shape 23">
            <a:extLst>
              <a:ext uri="{FF2B5EF4-FFF2-40B4-BE49-F238E27FC236}">
                <a16:creationId xmlns:a16="http://schemas.microsoft.com/office/drawing/2014/main" id="{2081A462-4510-9711-B39F-A4088760452A}"/>
              </a:ext>
            </a:extLst>
          </p:cNvPr>
          <p:cNvSpPr/>
          <p:nvPr/>
        </p:nvSpPr>
        <p:spPr>
          <a:xfrm>
            <a:off x="1078992" y="5047488"/>
            <a:ext cx="10012680" cy="731520"/>
          </a:xfrm>
          <a:prstGeom prst="roundRect">
            <a:avLst>
              <a:gd name="adj" fmla="val 10000"/>
            </a:avLst>
          </a:prstGeom>
          <a:solidFill>
            <a:srgbClr val="17182A"/>
          </a:solidFill>
          <a:ln w="2032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24">
            <a:extLst>
              <a:ext uri="{FF2B5EF4-FFF2-40B4-BE49-F238E27FC236}">
                <a16:creationId xmlns:a16="http://schemas.microsoft.com/office/drawing/2014/main" id="{58E6DD00-18B9-821A-6F91-66366EFF808D}"/>
              </a:ext>
            </a:extLst>
          </p:cNvPr>
          <p:cNvSpPr/>
          <p:nvPr/>
        </p:nvSpPr>
        <p:spPr>
          <a:xfrm>
            <a:off x="1874520" y="5193792"/>
            <a:ext cx="8138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9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Snake, Subway surfer, </a:t>
            </a:r>
            <a:r>
              <a:rPr lang="en-US" sz="1900" b="1" dirty="0" err="1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Arkanoid</a:t>
            </a:r>
            <a:r>
              <a:rPr lang="en-US" sz="19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, Pacman, </a:t>
            </a:r>
            <a:r>
              <a:rPr lang="en-US" sz="1900" b="1" dirty="0" err="1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Crossy</a:t>
            </a:r>
            <a:r>
              <a:rPr lang="en-US" sz="19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chicken, Tetris, … </a:t>
            </a:r>
            <a:endParaRPr lang="en-US" sz="1900" dirty="0"/>
          </a:p>
        </p:txBody>
      </p:sp>
      <p:pic>
        <p:nvPicPr>
          <p:cNvPr id="8" name="Afbeelding 7" descr="Snake Game - Play Google Snake">
            <a:extLst>
              <a:ext uri="{FF2B5EF4-FFF2-40B4-BE49-F238E27FC236}">
                <a16:creationId xmlns:a16="http://schemas.microsoft.com/office/drawing/2014/main" id="{1CF521A4-D548-3984-E048-AFC109BA2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78992"/>
            <a:ext cx="3693555" cy="3712464"/>
          </a:xfrm>
          <a:prstGeom prst="rect">
            <a:avLst/>
          </a:prstGeom>
        </p:spPr>
      </p:pic>
      <p:pic>
        <p:nvPicPr>
          <p:cNvPr id="9" name="Afbeelding 8" descr="ARKANOID gratis online game op Minispelletjes.com">
            <a:extLst>
              <a:ext uri="{FF2B5EF4-FFF2-40B4-BE49-F238E27FC236}">
                <a16:creationId xmlns:a16="http://schemas.microsoft.com/office/drawing/2014/main" id="{B031EFB8-D3FB-F42E-2E38-1FBE1B0E7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701" y="1078992"/>
            <a:ext cx="3712464" cy="3712464"/>
          </a:xfrm>
          <a:prstGeom prst="rect">
            <a:avLst/>
          </a:prstGeom>
        </p:spPr>
      </p:pic>
      <p:pic>
        <p:nvPicPr>
          <p:cNvPr id="10" name="Afbeelding 9" descr="The game that ate the world: 40 facts on Pac-Man's 40th birthday | Games | The Guardian">
            <a:extLst>
              <a:ext uri="{FF2B5EF4-FFF2-40B4-BE49-F238E27FC236}">
                <a16:creationId xmlns:a16="http://schemas.microsoft.com/office/drawing/2014/main" id="{68E2B2A1-33F3-F17A-A58C-1A2BE9EE4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778" y="1078993"/>
            <a:ext cx="3693556" cy="3693556"/>
          </a:xfrm>
          <a:prstGeom prst="rect">
            <a:avLst/>
          </a:prstGeom>
        </p:spPr>
      </p:pic>
      <p:pic>
        <p:nvPicPr>
          <p:cNvPr id="4" name="Afbeelding 3" descr="Engelstalige opleidingen voorzien in behoefte'">
            <a:extLst>
              <a:ext uri="{FF2B5EF4-FFF2-40B4-BE49-F238E27FC236}">
                <a16:creationId xmlns:a16="http://schemas.microsoft.com/office/drawing/2014/main" id="{CCB4DDE4-3D7A-7564-08FC-F432EE703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252" y="5978424"/>
            <a:ext cx="777240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/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/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/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/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75488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WAT MAAKT IETS EEN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GAME?</a:t>
            </a:r>
            <a:endParaRPr lang="en-US" sz="28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5296" y="1645920"/>
            <a:ext cx="502920" cy="5029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475488" y="23317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SPELER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75488" y="2852928"/>
            <a:ext cx="1920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Wie of wat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bestuur je?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660904" y="1508760"/>
            <a:ext cx="0" cy="3383280"/>
          </a:xfrm>
          <a:prstGeom prst="line">
            <a:avLst/>
          </a:prstGeom>
          <a:noFill/>
          <a:ln w="12700">
            <a:solidFill>
              <a:srgbClr val="4A4C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7016" y="1645920"/>
            <a:ext cx="502920" cy="50292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2807208" y="23317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DOEL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2807208" y="2852928"/>
            <a:ext cx="1920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probeer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je te bereiken?</a:t>
            </a:r>
            <a:endParaRPr lang="en-US" sz="1600" dirty="0"/>
          </a:p>
        </p:txBody>
      </p:sp>
      <p:sp>
        <p:nvSpPr>
          <p:cNvPr id="18" name="Shape 14"/>
          <p:cNvSpPr/>
          <p:nvPr/>
        </p:nvSpPr>
        <p:spPr>
          <a:xfrm>
            <a:off x="4992624" y="1508760"/>
            <a:ext cx="0" cy="3383280"/>
          </a:xfrm>
          <a:prstGeom prst="line">
            <a:avLst/>
          </a:prstGeom>
          <a:noFill/>
          <a:ln w="12700">
            <a:solidFill>
              <a:srgbClr val="4A4C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88736" y="1645920"/>
            <a:ext cx="502920" cy="5029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5138928" y="23317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BESTURING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5138928" y="2852928"/>
            <a:ext cx="1920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Welke toetsen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knoppen?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7324344" y="1508760"/>
            <a:ext cx="0" cy="3383280"/>
          </a:xfrm>
          <a:prstGeom prst="line">
            <a:avLst/>
          </a:prstGeom>
          <a:noFill/>
          <a:ln w="12700">
            <a:solidFill>
              <a:srgbClr val="4A4C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20456" y="1645920"/>
            <a:ext cx="502920" cy="5029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470648" y="23317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REGELS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7470648" y="2852928"/>
            <a:ext cx="1920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mag wel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 wat niet?</a:t>
            </a:r>
            <a:endParaRPr lang="en-US" sz="1600" dirty="0"/>
          </a:p>
        </p:txBody>
      </p:sp>
      <p:sp>
        <p:nvSpPr>
          <p:cNvPr id="26" name="Shape 20"/>
          <p:cNvSpPr/>
          <p:nvPr/>
        </p:nvSpPr>
        <p:spPr>
          <a:xfrm>
            <a:off x="9656064" y="1508760"/>
            <a:ext cx="0" cy="3383280"/>
          </a:xfrm>
          <a:prstGeom prst="line">
            <a:avLst/>
          </a:prstGeom>
          <a:noFill/>
          <a:ln w="12700">
            <a:solidFill>
              <a:srgbClr val="4A4C61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52176" y="1645920"/>
            <a:ext cx="502920" cy="5029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802368" y="233172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UITDAGING</a:t>
            </a:r>
            <a:endParaRPr lang="en-US" sz="1600" dirty="0"/>
          </a:p>
        </p:txBody>
      </p:sp>
      <p:sp>
        <p:nvSpPr>
          <p:cNvPr id="29" name="Text 22"/>
          <p:cNvSpPr/>
          <p:nvPr/>
        </p:nvSpPr>
        <p:spPr>
          <a:xfrm>
            <a:off x="9802368" y="2852928"/>
            <a:ext cx="1920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 maakt het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E9E6E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spannend?</a:t>
            </a:r>
            <a:endParaRPr lang="en-US" sz="1600" dirty="0"/>
          </a:p>
        </p:txBody>
      </p:sp>
      <p:sp>
        <p:nvSpPr>
          <p:cNvPr id="30" name="Shape 23"/>
          <p:cNvSpPr/>
          <p:nvPr/>
        </p:nvSpPr>
        <p:spPr>
          <a:xfrm>
            <a:off x="1078992" y="5047488"/>
            <a:ext cx="10012680" cy="731520"/>
          </a:xfrm>
          <a:prstGeom prst="roundRect">
            <a:avLst>
              <a:gd name="adj" fmla="val 10000"/>
            </a:avLst>
          </a:prstGeom>
          <a:solidFill>
            <a:srgbClr val="17182A"/>
          </a:solidFill>
          <a:ln w="2032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7320" y="5230368"/>
            <a:ext cx="301752" cy="30175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1874520" y="5193792"/>
            <a:ext cx="8138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Als één onderdeel ontbreekt, moet de AI gaan gokken.</a:t>
            </a:r>
            <a:endParaRPr lang="en-US" sz="190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D8D2DA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  <p:pic>
        <p:nvPicPr>
          <p:cNvPr id="35" name="Afbeelding 34" descr="Engelstalige opleidingen voorzien in behoefte'">
            <a:extLst>
              <a:ext uri="{FF2B5EF4-FFF2-40B4-BE49-F238E27FC236}">
                <a16:creationId xmlns:a16="http://schemas.microsoft.com/office/drawing/2014/main" id="{C2707B67-1A90-6ACF-C207-04E247C797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4252" y="5978424"/>
            <a:ext cx="777240" cy="7772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 OPDRACHT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658368" y="1280160"/>
            <a:ext cx="65836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Ontwerp in 40 minuten een speelbare game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die een AI-programmeur in één keer kan begrijpen.</a:t>
            </a:r>
            <a:endParaRPr lang="en-US" sz="25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952" y="2761488"/>
            <a:ext cx="274320" cy="2743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70432" y="2743200"/>
            <a:ext cx="5669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Het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spel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is in (max) 1 min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uit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leggen</a:t>
            </a:r>
            <a:endParaRPr lang="en-US" sz="17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952" y="3291840"/>
            <a:ext cx="274320" cy="2743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170432" y="3273552"/>
            <a:ext cx="5669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Maximaal 3 belangrijke spelregels</a:t>
            </a:r>
            <a:endParaRPr lang="en-US" sz="17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952" y="3822192"/>
            <a:ext cx="274320" cy="2743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170432" y="3803904"/>
            <a:ext cx="5669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Simpele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bediening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(bv 4 </a:t>
            </a:r>
            <a:r>
              <a:rPr lang="en-US" sz="17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toetsen</a:t>
            </a: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)</a:t>
            </a:r>
            <a:endParaRPr lang="en-US" sz="1700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952" y="4352544"/>
            <a:ext cx="274320" cy="2743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70432" y="4334256"/>
            <a:ext cx="5669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Eén duidelijk doel</a:t>
            </a:r>
            <a:endParaRPr lang="en-US" sz="17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8952" y="4882896"/>
            <a:ext cx="274320" cy="27432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1170432" y="4864608"/>
            <a:ext cx="56692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Eén verrassende twist</a:t>
            </a:r>
            <a:endParaRPr lang="en-US" sz="1700" dirty="0"/>
          </a:p>
        </p:txBody>
      </p:sp>
      <p:sp>
        <p:nvSpPr>
          <p:cNvPr id="22" name="Shape 15"/>
          <p:cNvSpPr/>
          <p:nvPr/>
        </p:nvSpPr>
        <p:spPr>
          <a:xfrm>
            <a:off x="7754112" y="1463040"/>
            <a:ext cx="3611880" cy="4069080"/>
          </a:xfrm>
          <a:prstGeom prst="roundRect">
            <a:avLst>
              <a:gd name="adj" fmla="val 2532"/>
            </a:avLst>
          </a:prstGeom>
          <a:solidFill>
            <a:srgbClr val="F0EAF2"/>
          </a:solidFill>
          <a:ln w="12700">
            <a:solidFill>
              <a:srgbClr val="D8CADC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24" name="Text 16"/>
          <p:cNvSpPr/>
          <p:nvPr/>
        </p:nvSpPr>
        <p:spPr>
          <a:xfrm>
            <a:off x="8092440" y="4187952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KLEIN = GOED</a:t>
            </a:r>
            <a:endParaRPr lang="en-US" sz="2500" dirty="0"/>
          </a:p>
        </p:txBody>
      </p:sp>
      <p:sp>
        <p:nvSpPr>
          <p:cNvPr id="25" name="Text 17"/>
          <p:cNvSpPr/>
          <p:nvPr/>
        </p:nvSpPr>
        <p:spPr>
          <a:xfrm>
            <a:off x="8119872" y="464515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463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Niet: “maak Fortnite”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6463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Wel: één scherm, één doel, duidelijke regels</a:t>
            </a:r>
            <a:endParaRPr lang="en-US" sz="14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B6C2220E-4E8D-35AA-4195-7C4C4F58D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4406" y="1527048"/>
            <a:ext cx="3062148" cy="27340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WIE WINT DE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LEUKSTE GAME</a:t>
            </a: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AWARD?</a:t>
            </a:r>
            <a:endParaRPr lang="en-US" sz="2800" dirty="0"/>
          </a:p>
        </p:txBody>
      </p:sp>
      <p:sp>
        <p:nvSpPr>
          <p:cNvPr id="12" name="Shape 9"/>
          <p:cNvSpPr/>
          <p:nvPr/>
        </p:nvSpPr>
        <p:spPr>
          <a:xfrm>
            <a:off x="713232" y="3703320"/>
            <a:ext cx="333756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25400">
            <a:solidFill>
              <a:srgbClr val="E5007D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7824" y="3977640"/>
            <a:ext cx="438912" cy="43891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463040" y="3867912"/>
            <a:ext cx="2331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5007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ORIGINEEL IDEE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1463040" y="4315968"/>
            <a:ext cx="2331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63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het simpel én verrassend?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4553712" y="3703320"/>
            <a:ext cx="333756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25400">
            <a:solidFill>
              <a:srgbClr val="663366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8304" y="3977640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303520" y="3867912"/>
            <a:ext cx="2331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DUIDELIJKE REGELS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5303520" y="4315968"/>
            <a:ext cx="2331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63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Snap je meteen wat je moet doen?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8394192" y="3703320"/>
            <a:ext cx="3337560" cy="1572768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25400">
            <a:solidFill>
              <a:srgbClr val="39B54A"/>
            </a:solidFill>
            <a:prstDash val="solid"/>
          </a:ln>
          <a:effectLst>
            <a:outerShdw blurRad="12700" dist="762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nl-NL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58784" y="3977640"/>
            <a:ext cx="438912" cy="43891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44000" y="3867912"/>
            <a:ext cx="2331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39B54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SLIMME VERBETERING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9144000" y="4315968"/>
            <a:ext cx="2331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463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V2 aantoonbaar beter dan V1?</a:t>
            </a:r>
            <a:endParaRPr lang="en-US" sz="1400" dirty="0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120" y="5669280"/>
            <a:ext cx="292608" cy="292608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353312" y="5641848"/>
            <a:ext cx="9829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Eén winnaar — plus shout-outs voor beste twist, beste prompt en grootste V1→V2-sprong.</a:t>
            </a:r>
            <a:endParaRPr lang="en-US" sz="1800" dirty="0"/>
          </a:p>
        </p:txBody>
      </p:sp>
      <p:sp>
        <p:nvSpPr>
          <p:cNvPr id="26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90AA3901-5674-4BB4-D385-588D987372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04" y="960120"/>
            <a:ext cx="3062148" cy="2633472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55CCAACF-C5D2-BF44-C355-B457185B6C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0018" y="1029246"/>
            <a:ext cx="2604948" cy="260494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9387B54A-C802-DA9C-E312-C314539BFD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8240" y="1303020"/>
            <a:ext cx="2171700" cy="21717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/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/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/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/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/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/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/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/>
          <p:cNvSpPr/>
          <p:nvPr/>
        </p:nvSpPr>
        <p:spPr>
          <a:xfrm>
            <a:off x="502920" y="4114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40 MINUTEN</a:t>
            </a: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 DIT IS DE ROUTE.</a:t>
            </a:r>
            <a:endParaRPr lang="en-US" sz="2800" dirty="0"/>
          </a:p>
        </p:txBody>
      </p:sp>
      <p:sp>
        <p:nvSpPr>
          <p:cNvPr id="11" name="Shape 9"/>
          <p:cNvSpPr/>
          <p:nvPr/>
        </p:nvSpPr>
        <p:spPr>
          <a:xfrm>
            <a:off x="621792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568" y="2148840"/>
            <a:ext cx="530352" cy="53035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731520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START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31520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 min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2249424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0076E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43200" y="2148840"/>
            <a:ext cx="530352" cy="53035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359152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76E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ONTWERP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2359152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7 min</a:t>
            </a:r>
            <a:endParaRPr lang="en-US" sz="1800" dirty="0"/>
          </a:p>
        </p:txBody>
      </p:sp>
      <p:sp>
        <p:nvSpPr>
          <p:cNvPr id="19" name="Shape 15"/>
          <p:cNvSpPr/>
          <p:nvPr/>
        </p:nvSpPr>
        <p:spPr>
          <a:xfrm>
            <a:off x="3877056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008387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0832" y="2148840"/>
            <a:ext cx="530352" cy="53035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3986784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838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PROMPT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3986784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6 min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5504688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E5007D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98464" y="2148840"/>
            <a:ext cx="530352" cy="53035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614416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5007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 V1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5614416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7 min</a:t>
            </a:r>
            <a:endParaRPr lang="en-US" sz="1800" dirty="0"/>
          </a:p>
        </p:txBody>
      </p:sp>
      <p:sp>
        <p:nvSpPr>
          <p:cNvPr id="27" name="Shape 21"/>
          <p:cNvSpPr/>
          <p:nvPr/>
        </p:nvSpPr>
        <p:spPr>
          <a:xfrm>
            <a:off x="7132320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FF9900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26096" y="2148840"/>
            <a:ext cx="530352" cy="53035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242048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99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TEST</a:t>
            </a:r>
            <a:endParaRPr lang="en-US" sz="1600" dirty="0"/>
          </a:p>
        </p:txBody>
      </p:sp>
      <p:sp>
        <p:nvSpPr>
          <p:cNvPr id="30" name="Text 23"/>
          <p:cNvSpPr/>
          <p:nvPr/>
        </p:nvSpPr>
        <p:spPr>
          <a:xfrm>
            <a:off x="7242048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6 min</a:t>
            </a:r>
            <a:endParaRPr lang="en-US" sz="1800" dirty="0"/>
          </a:p>
        </p:txBody>
      </p:sp>
      <p:sp>
        <p:nvSpPr>
          <p:cNvPr id="31" name="Shape 24"/>
          <p:cNvSpPr/>
          <p:nvPr/>
        </p:nvSpPr>
        <p:spPr>
          <a:xfrm>
            <a:off x="8759952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39B54A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53728" y="2148840"/>
            <a:ext cx="530352" cy="53035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869680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9B54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GAME V2</a:t>
            </a:r>
            <a:endParaRPr lang="en-US" sz="1600" dirty="0"/>
          </a:p>
        </p:txBody>
      </p:sp>
      <p:sp>
        <p:nvSpPr>
          <p:cNvPr id="34" name="Text 26"/>
          <p:cNvSpPr/>
          <p:nvPr/>
        </p:nvSpPr>
        <p:spPr>
          <a:xfrm>
            <a:off x="8869680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5 min</a:t>
            </a:r>
            <a:endParaRPr lang="en-US" sz="1800" dirty="0"/>
          </a:p>
        </p:txBody>
      </p:sp>
      <p:sp>
        <p:nvSpPr>
          <p:cNvPr id="35" name="Shape 27"/>
          <p:cNvSpPr/>
          <p:nvPr/>
        </p:nvSpPr>
        <p:spPr>
          <a:xfrm>
            <a:off x="10387584" y="1828800"/>
            <a:ext cx="1536192" cy="214884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25400">
            <a:solidFill>
              <a:srgbClr val="663366"/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881360" y="2148840"/>
            <a:ext cx="530352" cy="530352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10497312" y="2907792"/>
            <a:ext cx="131673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FINALE</a:t>
            </a:r>
            <a:endParaRPr lang="en-US" sz="1600" dirty="0"/>
          </a:p>
        </p:txBody>
      </p:sp>
      <p:sp>
        <p:nvSpPr>
          <p:cNvPr id="38" name="Text 29"/>
          <p:cNvSpPr/>
          <p:nvPr/>
        </p:nvSpPr>
        <p:spPr>
          <a:xfrm>
            <a:off x="10497312" y="3310128"/>
            <a:ext cx="1316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4 min</a:t>
            </a:r>
            <a:endParaRPr lang="en-US" sz="1800" dirty="0"/>
          </a:p>
        </p:txBody>
      </p:sp>
      <p:sp>
        <p:nvSpPr>
          <p:cNvPr id="4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081F3-DC50-5D61-7B15-0695D903E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1655B18-2C55-20FB-86BF-5FAC4F4F3787}"/>
              </a:ext>
            </a:extLst>
          </p:cNvPr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767A3EC-97CE-BDBC-FD81-1D8318203BF8}"/>
              </a:ext>
            </a:extLst>
          </p:cNvPr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58B5EE33-B861-C806-57A4-796ECCF48977}"/>
              </a:ext>
            </a:extLst>
          </p:cNvPr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4FE9ADCA-D480-667C-93B3-A6C8A61CDA6E}"/>
              </a:ext>
            </a:extLst>
          </p:cNvPr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2D48ED8-2806-029E-4E52-57E058F284F4}"/>
              </a:ext>
            </a:extLst>
          </p:cNvPr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F48614C0-8AA5-0DD7-EFA3-87097EB9D1D4}"/>
              </a:ext>
            </a:extLst>
          </p:cNvPr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3471334-2E6B-B6A0-134F-51E756954F74}"/>
              </a:ext>
            </a:extLst>
          </p:cNvPr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A1300B1D-075E-A67B-14C8-415228FB50AE}"/>
              </a:ext>
            </a:extLst>
          </p:cNvPr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53313A74-5464-FEF0-1D1E-AB6A9B0348D6}"/>
              </a:ext>
            </a:extLst>
          </p:cNvPr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HOE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START</a:t>
            </a: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JE</a:t>
            </a:r>
            <a:endParaRPr lang="en-US" sz="280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E0208871-1EB6-7CE1-CDDB-B439E68178AC}"/>
              </a:ext>
            </a:extLst>
          </p:cNvPr>
          <p:cNvSpPr/>
          <p:nvPr/>
        </p:nvSpPr>
        <p:spPr>
          <a:xfrm>
            <a:off x="6964733" y="932688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Ga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naar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duck.ai en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voeg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jouw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prompt in</a:t>
            </a:r>
            <a:endParaRPr lang="en-US" sz="1800" dirty="0"/>
          </a:p>
        </p:txBody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53A626A1-C351-D2A8-52F2-044EDFF94521}"/>
              </a:ext>
            </a:extLst>
          </p:cNvPr>
          <p:cNvSpPr/>
          <p:nvPr/>
        </p:nvSpPr>
        <p:spPr>
          <a:xfrm>
            <a:off x="512064" y="1016937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 je desktop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staat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system prompt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spel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versie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1.txt</a:t>
            </a:r>
            <a:endParaRPr lang="en-US" sz="1800" dirty="0"/>
          </a:p>
        </p:txBody>
      </p:sp>
      <p:sp>
        <p:nvSpPr>
          <p:cNvPr id="40" name="Slide Number Placeholder 0">
            <a:extLst>
              <a:ext uri="{FF2B5EF4-FFF2-40B4-BE49-F238E27FC236}">
                <a16:creationId xmlns:a16="http://schemas.microsoft.com/office/drawing/2014/main" id="{7A69C6F9-498B-0E66-918B-3ABF598B38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132116B6-4898-E513-ACDD-BA8BBF9C2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64" y="1570802"/>
            <a:ext cx="5092337" cy="3136405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id="{E6AB19D9-EECC-340A-A408-3547FE611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300" y="1519574"/>
            <a:ext cx="5825028" cy="3582778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id="{0FE91D19-08D9-7350-F27E-D3059371C3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8686" y="3808823"/>
            <a:ext cx="4674614" cy="199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2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3769F-6A65-3D69-29F4-B189E7AE3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8C5F472-6DF7-46BA-E835-B1C1F8577D0E}"/>
              </a:ext>
            </a:extLst>
          </p:cNvPr>
          <p:cNvSpPr/>
          <p:nvPr/>
        </p:nvSpPr>
        <p:spPr>
          <a:xfrm>
            <a:off x="274320" y="228600"/>
            <a:ext cx="82296" cy="82296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D0ACD8E-BD39-AF91-9063-1FDB4963A1F2}"/>
              </a:ext>
            </a:extLst>
          </p:cNvPr>
          <p:cNvSpPr/>
          <p:nvPr/>
        </p:nvSpPr>
        <p:spPr>
          <a:xfrm>
            <a:off x="420624" y="228600"/>
            <a:ext cx="82296" cy="82296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8D2982D-47B3-3FF4-818F-C63A46403280}"/>
              </a:ext>
            </a:extLst>
          </p:cNvPr>
          <p:cNvSpPr/>
          <p:nvPr/>
        </p:nvSpPr>
        <p:spPr>
          <a:xfrm>
            <a:off x="11576304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36A2E0F-E748-37F7-E75E-03D9DE1CD587}"/>
              </a:ext>
            </a:extLst>
          </p:cNvPr>
          <p:cNvSpPr/>
          <p:nvPr/>
        </p:nvSpPr>
        <p:spPr>
          <a:xfrm>
            <a:off x="11722608" y="347472"/>
            <a:ext cx="91440" cy="91440"/>
          </a:xfrm>
          <a:prstGeom prst="rect">
            <a:avLst/>
          </a:prstGeom>
          <a:solidFill>
            <a:srgbClr val="0099CC">
              <a:alpha val="90000"/>
            </a:srgbClr>
          </a:solidFill>
          <a:ln w="12700">
            <a:solidFill>
              <a:srgbClr val="0099CC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EC5232F8-8271-D2AB-FFA5-2EAD8F475D5C}"/>
              </a:ext>
            </a:extLst>
          </p:cNvPr>
          <p:cNvSpPr/>
          <p:nvPr/>
        </p:nvSpPr>
        <p:spPr>
          <a:xfrm>
            <a:off x="11722608" y="493776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39AE5A9C-4343-7388-CADD-09DE19683AB1}"/>
              </a:ext>
            </a:extLst>
          </p:cNvPr>
          <p:cNvSpPr/>
          <p:nvPr/>
        </p:nvSpPr>
        <p:spPr>
          <a:xfrm>
            <a:off x="274320" y="5989320"/>
            <a:ext cx="91440" cy="91440"/>
          </a:xfrm>
          <a:prstGeom prst="rect">
            <a:avLst/>
          </a:prstGeom>
          <a:solidFill>
            <a:srgbClr val="0076E0">
              <a:alpha val="90000"/>
            </a:srgbClr>
          </a:solidFill>
          <a:ln w="12700">
            <a:solidFill>
              <a:srgbClr val="0076E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90DD0826-9EEB-E7EC-590C-0224A0352B38}"/>
              </a:ext>
            </a:extLst>
          </p:cNvPr>
          <p:cNvSpPr/>
          <p:nvPr/>
        </p:nvSpPr>
        <p:spPr>
          <a:xfrm>
            <a:off x="420624" y="5989320"/>
            <a:ext cx="91440" cy="91440"/>
          </a:xfrm>
          <a:prstGeom prst="rect">
            <a:avLst/>
          </a:prstGeom>
          <a:solidFill>
            <a:srgbClr val="663366">
              <a:alpha val="90000"/>
            </a:srgbClr>
          </a:solidFill>
          <a:ln w="12700">
            <a:solidFill>
              <a:srgbClr val="6633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4D64D140-6CE4-3AA9-3927-54A842CEDC72}"/>
              </a:ext>
            </a:extLst>
          </p:cNvPr>
          <p:cNvSpPr/>
          <p:nvPr/>
        </p:nvSpPr>
        <p:spPr>
          <a:xfrm>
            <a:off x="420624" y="6135624"/>
            <a:ext cx="91440" cy="91440"/>
          </a:xfrm>
          <a:prstGeom prst="rect">
            <a:avLst/>
          </a:prstGeom>
          <a:solidFill>
            <a:srgbClr val="E5007D">
              <a:alpha val="90000"/>
            </a:srgbClr>
          </a:solidFill>
          <a:ln w="12700">
            <a:solidFill>
              <a:srgbClr val="E5007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CA43FDDC-99B2-8E38-A05A-DED785A61C96}"/>
              </a:ext>
            </a:extLst>
          </p:cNvPr>
          <p:cNvSpPr/>
          <p:nvPr/>
        </p:nvSpPr>
        <p:spPr>
          <a:xfrm>
            <a:off x="502920" y="411480"/>
            <a:ext cx="8961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HOE </a:t>
            </a:r>
            <a:r>
              <a:rPr lang="en-US" sz="2800" b="1" dirty="0">
                <a:solidFill>
                  <a:srgbClr val="663366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START</a:t>
            </a:r>
            <a:r>
              <a:rPr lang="en-US" sz="2800" b="1" dirty="0">
                <a:solidFill>
                  <a:srgbClr val="15151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JE</a:t>
            </a:r>
            <a:endParaRPr lang="en-US" sz="280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19164D3F-0AAC-BE1A-361E-3985B5D10D6C}"/>
              </a:ext>
            </a:extLst>
          </p:cNvPr>
          <p:cNvSpPr/>
          <p:nvPr/>
        </p:nvSpPr>
        <p:spPr>
          <a:xfrm>
            <a:off x="1894702" y="1014984"/>
            <a:ext cx="8230889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Download de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gegenereerde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webpage en open 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deze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(</a:t>
            </a:r>
            <a:r>
              <a:rPr lang="en-US" sz="1800" dirty="0" err="1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dubbelklik</a:t>
            </a:r>
            <a:r>
              <a:rPr lang="en-US" sz="1800" dirty="0">
                <a:solidFill>
                  <a:srgbClr val="1515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 download)</a:t>
            </a:r>
            <a:endParaRPr lang="en-US" sz="1800" dirty="0"/>
          </a:p>
        </p:txBody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2886AD66-8352-A1FB-58ED-BD2D80797D09}"/>
              </a:ext>
            </a:extLst>
          </p:cNvPr>
          <p:cNvSpPr/>
          <p:nvPr/>
        </p:nvSpPr>
        <p:spPr>
          <a:xfrm>
            <a:off x="512064" y="1016937"/>
            <a:ext cx="42976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40" name="Slide Number Placeholder 0">
            <a:extLst>
              <a:ext uri="{FF2B5EF4-FFF2-40B4-BE49-F238E27FC236}">
                <a16:creationId xmlns:a16="http://schemas.microsoft.com/office/drawing/2014/main" id="{ECB5B76A-8C6E-DF84-744E-2D1F4B31E2C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21440" y="641908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46363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C61DDB0-64C4-BB0F-0A4C-C44DA1BD8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018" y="1474137"/>
            <a:ext cx="9281964" cy="3977985"/>
          </a:xfrm>
          <a:prstGeom prst="rect">
            <a:avLst/>
          </a:prstGeom>
        </p:spPr>
      </p:pic>
      <p:sp>
        <p:nvSpPr>
          <p:cNvPr id="13" name="Ovaal 12">
            <a:extLst>
              <a:ext uri="{FF2B5EF4-FFF2-40B4-BE49-F238E27FC236}">
                <a16:creationId xmlns:a16="http://schemas.microsoft.com/office/drawing/2014/main" id="{73C52D78-A174-675F-EC9F-C6492853214A}"/>
              </a:ext>
            </a:extLst>
          </p:cNvPr>
          <p:cNvSpPr/>
          <p:nvPr/>
        </p:nvSpPr>
        <p:spPr>
          <a:xfrm>
            <a:off x="9233807" y="3649436"/>
            <a:ext cx="481693" cy="59599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17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Roboto Condense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Roboto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1452</Words>
  <Application>Microsoft Office PowerPoint</Application>
  <PresentationFormat>Breedbeeld</PresentationFormat>
  <Paragraphs>214</Paragraphs>
  <Slides>16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Roboto</vt:lpstr>
      <vt:lpstr>Roboto Condensed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Fontys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Game Jam in 40 minuten</dc:title>
  <dc:subject>AI Game Jam workshop digitale geletterdheid</dc:subject>
  <dc:creator>OpenAI</dc:creator>
  <cp:lastModifiedBy>Graaf,Lennart L.P.J. de</cp:lastModifiedBy>
  <cp:revision>5</cp:revision>
  <dcterms:created xsi:type="dcterms:W3CDTF">2026-08-24T21:21:53Z</dcterms:created>
  <dcterms:modified xsi:type="dcterms:W3CDTF">2026-08-26T14:45:30Z</dcterms:modified>
</cp:coreProperties>
</file>